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16" r:id="rId2"/>
    <p:sldId id="686" r:id="rId3"/>
    <p:sldId id="626" r:id="rId4"/>
    <p:sldId id="627" r:id="rId5"/>
    <p:sldId id="618" r:id="rId6"/>
    <p:sldId id="619" r:id="rId7"/>
    <p:sldId id="620" r:id="rId8"/>
    <p:sldId id="621" r:id="rId9"/>
    <p:sldId id="622" r:id="rId10"/>
    <p:sldId id="623" r:id="rId11"/>
    <p:sldId id="643" r:id="rId12"/>
    <p:sldId id="629" r:id="rId13"/>
    <p:sldId id="630" r:id="rId14"/>
    <p:sldId id="631" r:id="rId15"/>
    <p:sldId id="632" r:id="rId16"/>
    <p:sldId id="636" r:id="rId17"/>
    <p:sldId id="638" r:id="rId18"/>
    <p:sldId id="639" r:id="rId19"/>
    <p:sldId id="637" r:id="rId20"/>
    <p:sldId id="633" r:id="rId21"/>
    <p:sldId id="640" r:id="rId22"/>
    <p:sldId id="628" r:id="rId23"/>
    <p:sldId id="634" r:id="rId24"/>
    <p:sldId id="648" r:id="rId25"/>
    <p:sldId id="644" r:id="rId26"/>
    <p:sldId id="645" r:id="rId27"/>
    <p:sldId id="646" r:id="rId28"/>
    <p:sldId id="647" r:id="rId29"/>
    <p:sldId id="649" r:id="rId30"/>
    <p:sldId id="650" r:id="rId31"/>
    <p:sldId id="642" r:id="rId32"/>
    <p:sldId id="667" r:id="rId33"/>
    <p:sldId id="653" r:id="rId34"/>
    <p:sldId id="662" r:id="rId35"/>
    <p:sldId id="657" r:id="rId36"/>
    <p:sldId id="664" r:id="rId37"/>
    <p:sldId id="665" r:id="rId38"/>
    <p:sldId id="689" r:id="rId39"/>
    <p:sldId id="690" r:id="rId40"/>
    <p:sldId id="688" r:id="rId41"/>
    <p:sldId id="658" r:id="rId42"/>
    <p:sldId id="659" r:id="rId43"/>
    <p:sldId id="661" r:id="rId44"/>
    <p:sldId id="669" r:id="rId45"/>
    <p:sldId id="670" r:id="rId46"/>
    <p:sldId id="684" r:id="rId47"/>
    <p:sldId id="668" r:id="rId48"/>
    <p:sldId id="666" r:id="rId49"/>
    <p:sldId id="652" r:id="rId50"/>
    <p:sldId id="671" r:id="rId51"/>
    <p:sldId id="672" r:id="rId52"/>
    <p:sldId id="674" r:id="rId53"/>
    <p:sldId id="675" r:id="rId54"/>
    <p:sldId id="676" r:id="rId55"/>
    <p:sldId id="677" r:id="rId56"/>
    <p:sldId id="681" r:id="rId57"/>
    <p:sldId id="683" r:id="rId58"/>
    <p:sldId id="685" r:id="rId59"/>
    <p:sldId id="687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800" y="-1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/>
              <a:t>1608 NGS Sequencers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187DE6-4109-DB4E-8329-4EC76126797D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November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14, 2013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11: Cloud Computing and Big Data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them?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23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clouds</a:t>
            </a:r>
          </a:p>
          <a:p>
            <a:r>
              <a:rPr lang="en-US" dirty="0" smtClean="0"/>
              <a:t>Private clouds</a:t>
            </a:r>
          </a:p>
          <a:p>
            <a:r>
              <a:rPr lang="en-US" dirty="0" smtClean="0"/>
              <a:t>Hybrid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8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Hard_disk_platters_and_he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56007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Our World: Large Data	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</p:spTree>
    <p:extLst>
      <p:ext uri="{BB962C8B-B14F-4D97-AF65-F5344CB8AC3E}">
        <p14:creationId xmlns:p14="http://schemas.microsoft.com/office/powerpoint/2010/main" val="3786947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1000" y="1524000"/>
            <a:ext cx="4648200" cy="1447800"/>
            <a:chOff x="381000" y="1524000"/>
            <a:chExt cx="4648200" cy="1447800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524000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95400" y="2263914"/>
              <a:ext cx="3733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10 PB data in Hadoop/Teradata</a:t>
              </a:r>
            </a:p>
            <a:p>
              <a:r>
                <a:rPr lang="en-US" sz="20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75B DB calls/day (6/2012)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1000" y="228600"/>
            <a:ext cx="6934200" cy="990600"/>
            <a:chOff x="304800" y="300335"/>
            <a:chExt cx="6934200" cy="9906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667000" y="609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smtClean="0">
                  <a:solidFill>
                    <a:srgbClr val="FFC000"/>
                  </a:solidFill>
                  <a:latin typeface="Gill Sans"/>
                  <a:cs typeface="Gill Sans"/>
                </a:rPr>
                <a:t>processes 20 PB a day (2008)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3200400"/>
            <a:ext cx="5105400" cy="838200"/>
            <a:chOff x="0" y="3200400"/>
            <a:chExt cx="51054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276600"/>
              <a:ext cx="2971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100+ PB user data </a:t>
              </a:r>
              <a:b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+500 TB/day (8/2012)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19600" y="1143000"/>
            <a:ext cx="4343400" cy="889000"/>
            <a:chOff x="4724400" y="1219200"/>
            <a:chExt cx="43434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</a:t>
              </a:r>
              <a:b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</a:b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10 PB web archive (10/2012)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91848" y="2286000"/>
            <a:ext cx="3706029" cy="1524000"/>
            <a:chOff x="5191848" y="2286000"/>
            <a:chExt cx="3706029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191848" y="2492514"/>
              <a:ext cx="20826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15 PB a year</a:t>
              </a:r>
              <a:endParaRPr lang="en-US" sz="2000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57800" y="3562290"/>
            <a:ext cx="3201067" cy="1771710"/>
            <a:chOff x="5257800" y="3562290"/>
            <a:chExt cx="3201067" cy="177171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3562290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57800" y="4933890"/>
              <a:ext cx="32010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(~2015)</a:t>
              </a:r>
              <a:endParaRPr lang="en-US" sz="2000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1800" b="0" dirty="0">
                <a:latin typeface="Gill Sans"/>
                <a:cs typeface="Gill Sans"/>
              </a:rPr>
              <a:t>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3889563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76800" y="464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76800" y="518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76800" y="5715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5847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7" name="Picture 2" descr="lhc2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21920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96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0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3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49901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Data Tsunami</a:t>
            </a:r>
            <a:endParaRPr lang="en-US" dirty="0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76200" y="6172200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defTabSz="457200" eaLnBrk="1" hangingPunct="1"/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“Will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Computers Crash Genomics</a:t>
            </a:r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?” </a:t>
            </a:r>
            <a:endParaRPr lang="en-US" sz="1800" b="0" i="1" dirty="0">
              <a:solidFill>
                <a:prstClr val="black"/>
              </a:solidFill>
              <a:latin typeface="Gill Sans"/>
              <a:ea typeface="ＭＳ Ｐゴシック" charset="-128"/>
              <a:cs typeface="Gill Sans"/>
            </a:endParaRPr>
          </a:p>
          <a:p>
            <a:pPr algn="just" defTabSz="457200" eaLnBrk="1" hangingPunct="1"/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Elizabeth </a:t>
            </a:r>
            <a:r>
              <a:rPr lang="en-US" sz="1800" b="0" dirty="0" err="1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Pennisi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(2011)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Science.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331(6018): 666-668.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244" y="990600"/>
            <a:ext cx="81827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Current world-wide sequencing capacity exceeds </a:t>
            </a:r>
            <a:r>
              <a:rPr lang="en-US" sz="2400" b="0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13 </a:t>
            </a:r>
            <a:r>
              <a:rPr lang="en-US" sz="2400" b="0" dirty="0" err="1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Pbp</a:t>
            </a: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/year</a:t>
            </a:r>
          </a:p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and is growing at 5x per year!</a:t>
            </a:r>
          </a:p>
        </p:txBody>
      </p:sp>
      <p:pic>
        <p:nvPicPr>
          <p:cNvPr id="30724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9138"/>
            <a:ext cx="8305800" cy="380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0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48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latin typeface="Gill Sans"/>
                <a:cs typeface="Gill Sans"/>
              </a:rPr>
              <a:t>What is the Matrix?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0551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5138"/>
            <a:ext cx="9144000" cy="54233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(Three Gorges Dam)</a:t>
            </a:r>
          </a:p>
        </p:txBody>
      </p:sp>
      <p:cxnSp>
        <p:nvCxnSpPr>
          <p:cNvPr id="22" name="Straight Arrow Connector 10"/>
          <p:cNvCxnSpPr>
            <a:cxnSpLocks noChangeShapeType="1"/>
          </p:cNvCxnSpPr>
          <p:nvPr/>
        </p:nvCxnSpPr>
        <p:spPr bwMode="auto">
          <a:xfrm flipV="1">
            <a:off x="1066800" y="457200"/>
            <a:ext cx="6858000" cy="35052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1134985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49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17638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914400" y="5130800"/>
            <a:ext cx="26475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4033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595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8047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5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524000"/>
            <a:ext cx="9144000" cy="615255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360035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Premise: more data leads to better business decisions</a:t>
            </a:r>
          </a:p>
          <a:p>
            <a:pPr lvl="1"/>
            <a:r>
              <a:rPr lang="en-US" dirty="0" smtClean="0"/>
              <a:t>Periodic reporting as well as ad hoc queries</a:t>
            </a:r>
          </a:p>
          <a:p>
            <a:pPr lvl="1"/>
            <a:r>
              <a:rPr lang="en-US" dirty="0" smtClean="0"/>
              <a:t>Rise of the data scientist</a:t>
            </a:r>
          </a:p>
          <a:p>
            <a:pPr lvl="1"/>
            <a:r>
              <a:rPr lang="en-US" dirty="0" smtClean="0"/>
              <a:t>Listen to your customers, not the </a:t>
            </a:r>
            <a:r>
              <a:rPr lang="en-US" dirty="0" err="1" smtClean="0"/>
              <a:t>HiPPO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Slicing-and-dicing activity by different dimensions to better understand the marketplace</a:t>
            </a:r>
          </a:p>
          <a:p>
            <a:pPr lvl="1"/>
            <a:r>
              <a:rPr lang="en-US" dirty="0" smtClean="0"/>
              <a:t>Analyzing log data to improve front-end experience</a:t>
            </a:r>
          </a:p>
          <a:p>
            <a:pPr lvl="1"/>
            <a:r>
              <a:rPr lang="en-US" dirty="0" smtClean="0"/>
              <a:t>Analyzing log data to better optimize ad placement</a:t>
            </a:r>
          </a:p>
          <a:p>
            <a:pPr lvl="1"/>
            <a:r>
              <a:rPr lang="en-US" dirty="0" smtClean="0"/>
              <a:t>Analyzing purchasing trends for better supply-chain management</a:t>
            </a:r>
          </a:p>
          <a:p>
            <a:pPr lvl="1"/>
            <a:r>
              <a:rPr lang="en-US" dirty="0" smtClean="0"/>
              <a:t>Mining for correlations between otherwise unrelated activities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18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(online transaction processing)</a:t>
            </a:r>
          </a:p>
          <a:p>
            <a:pPr lvl="1"/>
            <a:r>
              <a:rPr lang="en-US" dirty="0" smtClean="0"/>
              <a:t>Typical applications: e-commerce, banking, airline reservations</a:t>
            </a:r>
          </a:p>
          <a:p>
            <a:pPr lvl="1"/>
            <a:r>
              <a:rPr lang="en-US" dirty="0" smtClean="0"/>
              <a:t>User facing: real-time, low latency, highly-concurrent</a:t>
            </a:r>
          </a:p>
          <a:p>
            <a:pPr lvl="1"/>
            <a:r>
              <a:rPr lang="en-US" dirty="0" smtClean="0"/>
              <a:t>Tasks: relatively small set of “standard” transactional queries</a:t>
            </a:r>
          </a:p>
          <a:p>
            <a:pPr lvl="1"/>
            <a:r>
              <a:rPr lang="en-US" dirty="0" smtClean="0"/>
              <a:t>Data access pattern: random reads, updates, writes (involving relatively small amounts of data)</a:t>
            </a:r>
          </a:p>
          <a:p>
            <a:r>
              <a:rPr lang="en-US" dirty="0" smtClean="0"/>
              <a:t>OLAP (online analytical processing)</a:t>
            </a:r>
          </a:p>
          <a:p>
            <a:pPr lvl="1"/>
            <a:r>
              <a:rPr lang="en-US" dirty="0" smtClean="0"/>
              <a:t>Typical applications: business intelligence, data mining</a:t>
            </a:r>
          </a:p>
          <a:p>
            <a:pPr lvl="1"/>
            <a:r>
              <a:rPr lang="en-US" dirty="0" smtClean="0"/>
              <a:t>Back-end processing: batch workloads, less concurrency</a:t>
            </a:r>
          </a:p>
          <a:p>
            <a:pPr lvl="1"/>
            <a:r>
              <a:rPr lang="en-US" dirty="0" smtClean="0"/>
              <a:t>Tasks: complex analytical queries, often ad hoc</a:t>
            </a:r>
          </a:p>
          <a:p>
            <a:pPr lvl="1"/>
            <a:r>
              <a:rPr lang="en-US" dirty="0" smtClean="0"/>
              <a:t>Data access pattern: table scans (involving large amounts of data)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880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Database or Two?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Downsides of co-existing OLTP and OLAP workloads</a:t>
            </a:r>
          </a:p>
          <a:p>
            <a:pPr lvl="1"/>
            <a:r>
              <a:rPr lang="en-US" dirty="0" smtClean="0"/>
              <a:t>Poor memory management</a:t>
            </a:r>
          </a:p>
          <a:p>
            <a:pPr lvl="1"/>
            <a:r>
              <a:rPr lang="en-US" dirty="0" smtClean="0"/>
              <a:t>Conflicting data access patterns</a:t>
            </a:r>
          </a:p>
          <a:p>
            <a:pPr lvl="1"/>
            <a:r>
              <a:rPr lang="en-US" dirty="0" smtClean="0"/>
              <a:t>Variable latency</a:t>
            </a:r>
          </a:p>
          <a:p>
            <a:r>
              <a:rPr lang="en-US" dirty="0" smtClean="0"/>
              <a:t>Solution: separate databases</a:t>
            </a:r>
          </a:p>
          <a:p>
            <a:pPr lvl="1"/>
            <a:r>
              <a:rPr lang="en-US" dirty="0" smtClean="0"/>
              <a:t>User-facing OLTP database for high-volume transactions</a:t>
            </a:r>
          </a:p>
          <a:p>
            <a:pPr lvl="1"/>
            <a:r>
              <a:rPr lang="en-US" dirty="0" smtClean="0"/>
              <a:t>Data warehouse for OLAP workloads</a:t>
            </a:r>
          </a:p>
          <a:p>
            <a:pPr lvl="1"/>
            <a:r>
              <a:rPr lang="en-US" dirty="0" smtClean="0"/>
              <a:t>How do we connect the two?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08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9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791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2766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4201" y="2667000"/>
            <a:ext cx="2819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21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database for user-facing transactions</a:t>
            </a:r>
          </a:p>
          <a:p>
            <a:pPr lvl="1"/>
            <a:r>
              <a:rPr lang="en-US" dirty="0" smtClean="0"/>
              <a:t>Retain records of all activity</a:t>
            </a:r>
          </a:p>
          <a:p>
            <a:pPr lvl="1"/>
            <a:r>
              <a:rPr lang="en-US" dirty="0" smtClean="0"/>
              <a:t>Periodic ETL (e.g., nightly)</a:t>
            </a:r>
          </a:p>
          <a:p>
            <a:r>
              <a:rPr lang="en-US" dirty="0" smtClean="0"/>
              <a:t>Extract-Transform-Load (ETL)</a:t>
            </a:r>
          </a:p>
          <a:p>
            <a:pPr lvl="1"/>
            <a:r>
              <a:rPr lang="en-US" dirty="0" smtClean="0"/>
              <a:t>Extract records from source</a:t>
            </a:r>
          </a:p>
          <a:p>
            <a:pPr lvl="1"/>
            <a:r>
              <a:rPr lang="en-US" dirty="0" smtClean="0"/>
              <a:t>Transform: clean data, check integrity, aggregate, etc.</a:t>
            </a:r>
          </a:p>
          <a:p>
            <a:pPr lvl="1"/>
            <a:r>
              <a:rPr lang="en-US" dirty="0" smtClean="0"/>
              <a:t>Load into OLAP database</a:t>
            </a:r>
          </a:p>
          <a:p>
            <a:r>
              <a:rPr lang="en-US" dirty="0" smtClean="0"/>
              <a:t>OLAP database for data warehousing</a:t>
            </a:r>
          </a:p>
          <a:p>
            <a:pPr lvl="1"/>
            <a:r>
              <a:rPr lang="en-US" dirty="0" smtClean="0"/>
              <a:t>Business intelligence: reporting, ad hoc queries, data mining, etc.</a:t>
            </a:r>
          </a:p>
          <a:p>
            <a:pPr lvl="1"/>
            <a:r>
              <a:rPr lang="en-US" dirty="0" smtClean="0"/>
              <a:t>Feedback to improve OLTP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14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ETL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00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558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is cloud computing?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93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6919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cloud computing</a:t>
            </a:r>
            <a:r>
              <a:rPr lang="en-US" sz="4000" b="0" dirty="0">
                <a:latin typeface="Gill Sans"/>
                <a:cs typeface="Gill Sans"/>
              </a:rPr>
              <a:t> </a:t>
            </a:r>
            <a:r>
              <a:rPr lang="en-US" sz="4000" b="0" dirty="0" smtClean="0">
                <a:latin typeface="Gill Sans"/>
                <a:cs typeface="Gill Sans"/>
              </a:rPr>
              <a:t>meets big data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51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Meets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Rise of social media and user-generated content</a:t>
            </a:r>
          </a:p>
          <a:p>
            <a:pPr lvl="1"/>
            <a:r>
              <a:rPr lang="en-US" dirty="0" smtClean="0"/>
              <a:t>Cloud services exacerbates big data problems</a:t>
            </a:r>
          </a:p>
          <a:p>
            <a:r>
              <a:rPr lang="en-US" dirty="0" smtClean="0"/>
              <a:t>Utility computing democratizes big data capabilities</a:t>
            </a:r>
          </a:p>
          <a:p>
            <a:pPr lvl="1"/>
            <a:r>
              <a:rPr lang="en-US" dirty="0" smtClean="0"/>
              <a:t>Efficient dynamic allocation of large-scale computing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8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5329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</a:t>
            </a:r>
            <a:r>
              <a:rPr lang="en-US" sz="4000" b="0" i="1" dirty="0" smtClean="0">
                <a:latin typeface="Gill Sans"/>
                <a:cs typeface="Gill Sans"/>
              </a:rPr>
              <a:t>really</a:t>
            </a:r>
            <a:r>
              <a:rPr lang="en-US" sz="4000" b="0" dirty="0" smtClean="0">
                <a:latin typeface="Gill Sans"/>
                <a:cs typeface="Gill Sans"/>
              </a:rPr>
              <a:t> is the cloud?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594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5800" y="0"/>
            <a:ext cx="10598727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3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599833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3000" y="-1524"/>
            <a:ext cx="10287000" cy="6871716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19644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1714"/>
            <a:ext cx="10287000" cy="685628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00247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5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0"/>
            <a:ext cx="12606618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80635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80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3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38247189_5acd912b94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flickr</a:t>
            </a:r>
            <a:r>
              <a:rPr lang="en-US" sz="1000" b="0" dirty="0" smtClean="0">
                <a:solidFill>
                  <a:srgbClr val="000000"/>
                </a:solidFill>
              </a:rPr>
              <a:t> (60in3/2338247189)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0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50057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9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4551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Funny story about sense of scale…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64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42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84506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8629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3386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How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046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552661" y="5763883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32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Divide et </a:t>
            </a:r>
            <a:r>
              <a:rPr lang="en-US" sz="320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impera</a:t>
            </a:r>
            <a:endParaRPr kumimoji="0" lang="en-US" sz="3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Chop problem into smaller parts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Combine partial results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(Forest)</a:t>
            </a:r>
          </a:p>
        </p:txBody>
      </p:sp>
      <p:pic>
        <p:nvPicPr>
          <p:cNvPr id="7" name="Picture 6" descr="Biogradska_su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44980"/>
            <a:ext cx="9144000" cy="635508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52661" y="5410200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4840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123151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95987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4840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23151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95987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23" name="Straight Arrow Connector 22"/>
          <p:cNvCxnSpPr>
            <a:cxnSpLocks noChangeShapeType="1"/>
            <a:stCxn id="10" idx="2"/>
            <a:endCxn id="18" idx="0"/>
          </p:cNvCxnSpPr>
          <p:nvPr/>
        </p:nvCxnSpPr>
        <p:spPr bwMode="auto">
          <a:xfrm rot="5400000">
            <a:off x="646639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ShapeType="1"/>
            <a:stCxn id="17" idx="2"/>
            <a:endCxn id="20" idx="0"/>
          </p:cNvCxnSpPr>
          <p:nvPr/>
        </p:nvCxnSpPr>
        <p:spPr bwMode="auto">
          <a:xfrm rot="5400000">
            <a:off x="817786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  <a:stCxn id="16" idx="2"/>
            <a:endCxn id="19" idx="0"/>
          </p:cNvCxnSpPr>
          <p:nvPr/>
        </p:nvCxnSpPr>
        <p:spPr bwMode="auto">
          <a:xfrm rot="5400000">
            <a:off x="7341149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40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9" grpId="2" animBg="1"/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split large chunks up into smaller ones</a:t>
            </a:r>
          </a:p>
          <a:p>
            <a:r>
              <a:rPr lang="en-US" dirty="0" smtClean="0"/>
              <a:t>How to integrate results from each chunk</a:t>
            </a:r>
          </a:p>
          <a:p>
            <a:r>
              <a:rPr lang="en-US" dirty="0" smtClean="0"/>
              <a:t>How to distribute shared data</a:t>
            </a:r>
          </a:p>
          <a:p>
            <a:r>
              <a:rPr lang="en-US" dirty="0" smtClean="0"/>
              <a:t>How to update shared data</a:t>
            </a:r>
          </a:p>
          <a:p>
            <a:r>
              <a:rPr lang="en-US" dirty="0" smtClean="0"/>
              <a:t>How to coordinate access to shared resources</a:t>
            </a:r>
          </a:p>
          <a:p>
            <a:r>
              <a:rPr lang="en-US" dirty="0" smtClean="0"/>
              <a:t>How to schedule different processing chunks</a:t>
            </a:r>
          </a:p>
          <a:p>
            <a:r>
              <a:rPr lang="en-US" dirty="0" smtClean="0"/>
              <a:t>How to cope of machine failure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1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machines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Large-data processing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92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4404518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Large-Data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41212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207027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461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76800" y="6019800"/>
            <a:ext cx="403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36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</p:txBody>
      </p:sp>
    </p:spTree>
    <p:extLst>
      <p:ext uri="{BB962C8B-B14F-4D97-AF65-F5344CB8AC3E}">
        <p14:creationId xmlns:p14="http://schemas.microsoft.com/office/powerpoint/2010/main" val="20523802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3209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Originally developed by Yahoo, now an Apache project</a:t>
            </a:r>
          </a:p>
          <a:p>
            <a:pPr lvl="1"/>
            <a:r>
              <a:rPr lang="en-US" dirty="0" smtClean="0"/>
              <a:t>Center of a rapidly expanding software ecosystem</a:t>
            </a:r>
          </a:p>
        </p:txBody>
      </p:sp>
      <p:pic>
        <p:nvPicPr>
          <p:cNvPr id="4" name="Picture 3" descr="ed3d1_hadoop-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3" y="4622800"/>
            <a:ext cx="277706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3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know…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Big data</a:t>
            </a:r>
          </a:p>
          <a:p>
            <a:r>
              <a:rPr lang="en-US" dirty="0" smtClean="0"/>
              <a:t>Relationship between the two</a:t>
            </a:r>
          </a:p>
          <a:p>
            <a:r>
              <a:rPr lang="en-US" dirty="0" smtClean="0"/>
              <a:t>Challenges with big data processing</a:t>
            </a:r>
          </a:p>
          <a:p>
            <a:r>
              <a:rPr lang="en-US" dirty="0" smtClean="0"/>
              <a:t>MapReduce/Hadoop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14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249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Questions?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2817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Facebook,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tablets, smartphones, etc.</a:t>
            </a:r>
          </a:p>
          <a:p>
            <a:pPr lvl="1"/>
            <a:r>
              <a:rPr lang="en-US" dirty="0" smtClean="0"/>
              <a:t>Browser is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0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1000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46319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61817"/>
            <a:chOff x="2057400" y="2209800"/>
            <a:chExt cx="2895600" cy="2061879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439584" y="3810000"/>
              <a:ext cx="2249334" cy="46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95215"/>
            <a:chOff x="5638800" y="1676400"/>
            <a:chExt cx="2895600" cy="2595276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99309" y="3810000"/>
              <a:ext cx="2274982" cy="46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90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56269</TotalTime>
  <Words>1745</Words>
  <Application>Microsoft Macintosh PowerPoint</Application>
  <PresentationFormat>On-screen Show (4:3)</PresentationFormat>
  <Paragraphs>361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Different Types of Clouds</vt:lpstr>
      <vt:lpstr>Our World: Large Data  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 Data Tsunami</vt:lpstr>
      <vt:lpstr>PowerPoint Presentation</vt:lpstr>
      <vt:lpstr>No data like more data!</vt:lpstr>
      <vt:lpstr>What to do with more data?</vt:lpstr>
      <vt:lpstr>PowerPoint Presentation</vt:lpstr>
      <vt:lpstr>Business Intelligence</vt:lpstr>
      <vt:lpstr>Database Workloads</vt:lpstr>
      <vt:lpstr>One Database or Two?</vt:lpstr>
      <vt:lpstr>OLTP/OLAP Architecture</vt:lpstr>
      <vt:lpstr>OLTP/OLAP Integration</vt:lpstr>
      <vt:lpstr>Challenge of Big Data</vt:lpstr>
      <vt:lpstr>PowerPoint Presentation</vt:lpstr>
      <vt:lpstr>Cloud Computing Meets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Storage Hierarchy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 Challenges</vt:lpstr>
      <vt:lpstr>PowerPoint Presentation</vt:lpstr>
      <vt:lpstr>Typical Large-Data Problem</vt:lpstr>
      <vt:lpstr>MapReduce</vt:lpstr>
      <vt:lpstr>PowerPoint Presentation</vt:lpstr>
      <vt:lpstr>MapReduce</vt:lpstr>
      <vt:lpstr>MapReduce “Runtime”</vt:lpstr>
      <vt:lpstr>MapReduce Word Count</vt:lpstr>
      <vt:lpstr>MapReduce Implementations</vt:lpstr>
      <vt:lpstr>Now you know…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8669</cp:revision>
  <dcterms:created xsi:type="dcterms:W3CDTF">2012-09-06T21:39:14Z</dcterms:created>
  <dcterms:modified xsi:type="dcterms:W3CDTF">2013-11-09T02:21:35Z</dcterms:modified>
  <cp:category/>
</cp:coreProperties>
</file>